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2358" y="-72"/>
      </p:cViewPr>
      <p:guideLst>
        <p:guide orient="horz" pos="59"/>
        <p:guide orient="horz"/>
        <p:guide pos="2160"/>
        <p:guide pos="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BCBE2-93E4-4E5A-82AC-0343985BA93C}" type="datetimeFigureOut">
              <a:rPr lang="es-ES" smtClean="0"/>
              <a:pPr/>
              <a:t>14/10/2016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DC2D6-5A0E-4134-B235-C8F037314B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117 CuadroTexto"/>
          <p:cNvSpPr txBox="1"/>
          <p:nvPr/>
        </p:nvSpPr>
        <p:spPr>
          <a:xfrm>
            <a:off x="0" y="220088"/>
            <a:ext cx="3114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UNIVERSIDAD AUTÓNOMA</a:t>
            </a:r>
          </a:p>
          <a:p>
            <a:pPr algn="ctr"/>
            <a:r>
              <a:rPr lang="es-MX" sz="1600" b="1" dirty="0" smtClean="0"/>
              <a:t>DE NUEVO LEÓN</a:t>
            </a:r>
            <a:endParaRPr lang="es-ES" sz="1600" b="1" dirty="0"/>
          </a:p>
        </p:txBody>
      </p:sp>
      <p:sp>
        <p:nvSpPr>
          <p:cNvPr id="120" name="119 CuadroTexto"/>
          <p:cNvSpPr txBox="1"/>
          <p:nvPr/>
        </p:nvSpPr>
        <p:spPr>
          <a:xfrm>
            <a:off x="546788" y="740142"/>
            <a:ext cx="1979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FF0000"/>
                </a:solidFill>
              </a:rPr>
              <a:t>CICLO ESCOLAR 2016 – 2017</a:t>
            </a:r>
          </a:p>
        </p:txBody>
      </p:sp>
      <p:grpSp>
        <p:nvGrpSpPr>
          <p:cNvPr id="130" name="129 Grupo"/>
          <p:cNvGrpSpPr/>
          <p:nvPr/>
        </p:nvGrpSpPr>
        <p:grpSpPr>
          <a:xfrm>
            <a:off x="95250" y="8746197"/>
            <a:ext cx="1813317" cy="363082"/>
            <a:chOff x="95250" y="8693804"/>
            <a:chExt cx="1813317" cy="363082"/>
          </a:xfrm>
        </p:grpSpPr>
        <p:sp>
          <p:nvSpPr>
            <p:cNvPr id="94" name="93 CuadroTexto"/>
            <p:cNvSpPr txBox="1"/>
            <p:nvPr/>
          </p:nvSpPr>
          <p:spPr>
            <a:xfrm>
              <a:off x="95250" y="8693804"/>
              <a:ext cx="181331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900" dirty="0" smtClean="0"/>
                <a:t>FECHA:     _____  /  _____  /  _____</a:t>
              </a:r>
              <a:endParaRPr lang="es-ES" sz="900" dirty="0"/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609600" y="8841442"/>
              <a:ext cx="124745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800" dirty="0" smtClean="0"/>
                <a:t>DÍA            MES           AÑO</a:t>
              </a:r>
              <a:endParaRPr lang="es-ES" sz="800" dirty="0"/>
            </a:p>
          </p:txBody>
        </p:sp>
      </p:grpSp>
      <p:grpSp>
        <p:nvGrpSpPr>
          <p:cNvPr id="102" name="101 Grupo"/>
          <p:cNvGrpSpPr/>
          <p:nvPr/>
        </p:nvGrpSpPr>
        <p:grpSpPr>
          <a:xfrm>
            <a:off x="104776" y="5030182"/>
            <a:ext cx="6638924" cy="3502074"/>
            <a:chOff x="104776" y="4915882"/>
            <a:chExt cx="6638924" cy="3502074"/>
          </a:xfrm>
        </p:grpSpPr>
        <p:sp>
          <p:nvSpPr>
            <p:cNvPr id="96" name="95 CuadroTexto"/>
            <p:cNvSpPr txBox="1"/>
            <p:nvPr/>
          </p:nvSpPr>
          <p:spPr>
            <a:xfrm>
              <a:off x="305498" y="8048624"/>
              <a:ext cx="27815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900" dirty="0" smtClean="0"/>
                <a:t>_____________________________________________</a:t>
              </a:r>
            </a:p>
            <a:p>
              <a:r>
                <a:rPr lang="es-MX" sz="900" b="1" dirty="0" smtClean="0"/>
                <a:t>FIRMA DEL SOLICITANTE</a:t>
              </a:r>
              <a:endParaRPr lang="es-ES" sz="900" b="1" dirty="0"/>
            </a:p>
          </p:txBody>
        </p:sp>
        <p:cxnSp>
          <p:nvCxnSpPr>
            <p:cNvPr id="40" name="39 Conector recto"/>
            <p:cNvCxnSpPr/>
            <p:nvPr/>
          </p:nvCxnSpPr>
          <p:spPr>
            <a:xfrm>
              <a:off x="201216" y="4919026"/>
              <a:ext cx="6456759" cy="188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191691" y="5170186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>
              <a:off x="186333" y="5422327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190500" y="5642951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190500" y="5863574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190500" y="6094703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>
              <a:off x="190500" y="6346845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195858" y="6567468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>
              <a:off x="190500" y="6798597"/>
              <a:ext cx="6485334" cy="83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191095" y="7029727"/>
              <a:ext cx="6485334" cy="83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6667500" y="4931641"/>
              <a:ext cx="4763" cy="29360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190500" y="4915882"/>
              <a:ext cx="9525" cy="2111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56 CuadroTexto"/>
            <p:cNvSpPr txBox="1"/>
            <p:nvPr/>
          </p:nvSpPr>
          <p:spPr>
            <a:xfrm>
              <a:off x="142875" y="4924426"/>
              <a:ext cx="66008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b="1" dirty="0" smtClean="0"/>
                <a:t>PERSONAS QUE  VIVEN EN SU DOMICILIO</a:t>
              </a:r>
              <a:endParaRPr lang="es-ES" sz="1000" b="1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857198" y="5178529"/>
              <a:ext cx="518091" cy="22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NOMBRE</a:t>
              </a: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2181173" y="5189035"/>
              <a:ext cx="388248" cy="22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EDAD</a:t>
              </a: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2762198" y="5189035"/>
              <a:ext cx="667170" cy="22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PARENTESCO</a:t>
              </a:r>
            </a:p>
          </p:txBody>
        </p:sp>
        <p:sp>
          <p:nvSpPr>
            <p:cNvPr id="61" name="60 CuadroTexto"/>
            <p:cNvSpPr txBox="1"/>
            <p:nvPr/>
          </p:nvSpPr>
          <p:spPr>
            <a:xfrm>
              <a:off x="3665714" y="5199541"/>
              <a:ext cx="681597" cy="22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 smtClean="0"/>
                <a:t>ESTADO CIVIL</a:t>
              </a: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4714823" y="5189035"/>
              <a:ext cx="635110" cy="22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OCUPACIÓN</a:t>
              </a: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5735191" y="5204793"/>
              <a:ext cx="901209" cy="2206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700" dirty="0" smtClean="0"/>
                <a:t>INGRESO MENSUAL</a:t>
              </a:r>
            </a:p>
          </p:txBody>
        </p:sp>
        <p:cxnSp>
          <p:nvCxnSpPr>
            <p:cNvPr id="65" name="64 Conector recto"/>
            <p:cNvCxnSpPr/>
            <p:nvPr/>
          </p:nvCxnSpPr>
          <p:spPr>
            <a:xfrm>
              <a:off x="2143125" y="5168023"/>
              <a:ext cx="19050" cy="1849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65 Conector recto"/>
            <p:cNvCxnSpPr/>
            <p:nvPr/>
          </p:nvCxnSpPr>
          <p:spPr>
            <a:xfrm>
              <a:off x="2600325" y="5178529"/>
              <a:ext cx="19050" cy="1849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>
              <a:off x="5686425" y="5178529"/>
              <a:ext cx="19050" cy="1849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"/>
            <p:cNvCxnSpPr/>
            <p:nvPr/>
          </p:nvCxnSpPr>
          <p:spPr>
            <a:xfrm>
              <a:off x="4419600" y="5178529"/>
              <a:ext cx="19050" cy="1849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>
              <a:off x="3571875" y="5168023"/>
              <a:ext cx="19050" cy="18490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75 Conector recto"/>
            <p:cNvCxnSpPr/>
            <p:nvPr/>
          </p:nvCxnSpPr>
          <p:spPr>
            <a:xfrm>
              <a:off x="5705475" y="7022311"/>
              <a:ext cx="19050" cy="85010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/>
            <p:nvPr/>
          </p:nvCxnSpPr>
          <p:spPr>
            <a:xfrm flipV="1">
              <a:off x="5714999" y="7864874"/>
              <a:ext cx="962026" cy="52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5715000" y="7305969"/>
              <a:ext cx="952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92 CuadroTexto"/>
            <p:cNvSpPr txBox="1"/>
            <p:nvPr/>
          </p:nvSpPr>
          <p:spPr>
            <a:xfrm>
              <a:off x="104776" y="7081833"/>
              <a:ext cx="409575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s-MX" sz="800" b="1" dirty="0" smtClean="0"/>
                <a:t>DECLARACIÓN DEL ALUMNO:</a:t>
              </a:r>
            </a:p>
            <a:p>
              <a:pPr algn="just"/>
              <a:r>
                <a:rPr lang="es-MX" sz="700" b="1" dirty="0" smtClean="0"/>
                <a:t>1) </a:t>
              </a:r>
              <a:r>
                <a:rPr lang="es-MX" sz="700" dirty="0" smtClean="0"/>
                <a:t>DECLARO QUE LEÍ LA CONVOCATORIA OFICIAL DE BECA DE MANUTENCIÓN-NL 2016-2017 Y QUE CUMPLO CON LAS BASES Y REQUISITOS ESTABLECIDOS.</a:t>
              </a:r>
            </a:p>
            <a:p>
              <a:pPr algn="just"/>
              <a:r>
                <a:rPr lang="es-MX" sz="700" b="1" dirty="0" smtClean="0"/>
                <a:t>2) </a:t>
              </a:r>
              <a:r>
                <a:rPr lang="es-MX" sz="700" dirty="0" smtClean="0"/>
                <a:t>DECLARO BAJO PROTESTA QUE LOS DATOS ASENTADOS EN LA SOLICITUD DE BECA SON VERDADEROS Y QUE LOS ORIGINALES Y COPIAS DE LOS DOCUMENTOS QUE SE ADJUNTAN SON REALES Y NO HAN SIDO FALSIFICADOS O ALTERADOS; ASÍ MISMO, DECLARO QUE NO HA SIDO OMITIDA ALGUNA INFORMACIÓN SOLICITADA.</a:t>
              </a:r>
            </a:p>
          </p:txBody>
        </p:sp>
        <p:cxnSp>
          <p:nvCxnSpPr>
            <p:cNvPr id="107" name="106 Conector recto"/>
            <p:cNvCxnSpPr/>
            <p:nvPr/>
          </p:nvCxnSpPr>
          <p:spPr>
            <a:xfrm>
              <a:off x="5715000" y="7572669"/>
              <a:ext cx="9525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123 Grupo"/>
          <p:cNvGrpSpPr/>
          <p:nvPr/>
        </p:nvGrpSpPr>
        <p:grpSpPr>
          <a:xfrm>
            <a:off x="3657877" y="8331067"/>
            <a:ext cx="3057247" cy="610733"/>
            <a:chOff x="3657877" y="8388211"/>
            <a:chExt cx="3057247" cy="610733"/>
          </a:xfrm>
        </p:grpSpPr>
        <p:sp>
          <p:nvSpPr>
            <p:cNvPr id="104" name="103 CuadroTexto"/>
            <p:cNvSpPr txBox="1"/>
            <p:nvPr/>
          </p:nvSpPr>
          <p:spPr>
            <a:xfrm>
              <a:off x="6097950" y="8773975"/>
              <a:ext cx="372217" cy="215444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s-MX" sz="800" b="1" dirty="0" smtClean="0"/>
                <a:t>SEM</a:t>
              </a:r>
              <a:endParaRPr lang="es-MX" sz="800" b="1" dirty="0"/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4017921" y="8773975"/>
              <a:ext cx="455574" cy="215444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s-MX" sz="800" b="1" dirty="0" smtClean="0"/>
                <a:t>IMPC  </a:t>
              </a:r>
              <a:endParaRPr lang="es-MX" sz="800" b="1" dirty="0"/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4909567" y="8783500"/>
              <a:ext cx="729688" cy="215444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s-MX" sz="800" b="1" dirty="0" smtClean="0"/>
                <a:t>PROM GRAL </a:t>
              </a:r>
              <a:endParaRPr lang="es-MX" sz="800" b="1" dirty="0"/>
            </a:p>
          </p:txBody>
        </p:sp>
        <p:sp>
          <p:nvSpPr>
            <p:cNvPr id="105" name="104 Rectángulo"/>
            <p:cNvSpPr/>
            <p:nvPr/>
          </p:nvSpPr>
          <p:spPr>
            <a:xfrm>
              <a:off x="3849843" y="8796333"/>
              <a:ext cx="185737" cy="17145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6" name="105 Rectángulo"/>
            <p:cNvSpPr/>
            <p:nvPr/>
          </p:nvSpPr>
          <p:spPr>
            <a:xfrm>
              <a:off x="5916770" y="8796333"/>
              <a:ext cx="185737" cy="17145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0" name="109 Rectángulo"/>
            <p:cNvSpPr/>
            <p:nvPr/>
          </p:nvSpPr>
          <p:spPr>
            <a:xfrm>
              <a:off x="4749956" y="8801095"/>
              <a:ext cx="185737" cy="17145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5" name="114 CuadroTexto"/>
            <p:cNvSpPr txBox="1"/>
            <p:nvPr/>
          </p:nvSpPr>
          <p:spPr>
            <a:xfrm>
              <a:off x="3657877" y="8388211"/>
              <a:ext cx="3057247" cy="338554"/>
            </a:xfrm>
            <a:prstGeom prst="rect">
              <a:avLst/>
            </a:prstGeom>
            <a:ln w="127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s-MX" sz="800" b="1" dirty="0" smtClean="0"/>
                <a:t>________________________________________________________</a:t>
              </a:r>
            </a:p>
            <a:p>
              <a:pPr algn="ctr"/>
              <a:r>
                <a:rPr lang="es-MX" sz="800" b="1" dirty="0" smtClean="0"/>
                <a:t>REVISADO POR:        </a:t>
              </a:r>
              <a:endParaRPr lang="es-MX" sz="800" b="1" dirty="0"/>
            </a:p>
          </p:txBody>
        </p:sp>
      </p:grpSp>
      <p:sp>
        <p:nvSpPr>
          <p:cNvPr id="87" name="86 CuadroTexto"/>
          <p:cNvSpPr txBox="1"/>
          <p:nvPr/>
        </p:nvSpPr>
        <p:spPr>
          <a:xfrm>
            <a:off x="4425405" y="7225093"/>
            <a:ext cx="154721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700" b="1" dirty="0" smtClean="0"/>
              <a:t>TOTAL INGRESO MENSUAL              $</a:t>
            </a:r>
          </a:p>
          <a:p>
            <a:endParaRPr lang="es-MX" sz="700" b="1" dirty="0" smtClean="0"/>
          </a:p>
          <a:p>
            <a:r>
              <a:rPr lang="es-MX" sz="700" b="1" dirty="0" smtClean="0"/>
              <a:t>TOTAL DE PERSONAS</a:t>
            </a:r>
          </a:p>
          <a:p>
            <a:r>
              <a:rPr lang="es-MX" sz="700" b="1" dirty="0" smtClean="0"/>
              <a:t> MAS EL SOLICITANTE</a:t>
            </a:r>
          </a:p>
          <a:p>
            <a:endParaRPr lang="es-MX" sz="800" b="1" dirty="0" smtClean="0"/>
          </a:p>
          <a:p>
            <a:r>
              <a:rPr lang="es-MX" sz="700" b="1" dirty="0" smtClean="0"/>
              <a:t>INGRESO MENSUAL PER CÁPITA      $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95250" y="4581524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900" dirty="0"/>
          </a:p>
        </p:txBody>
      </p:sp>
      <p:grpSp>
        <p:nvGrpSpPr>
          <p:cNvPr id="119" name="118 Grupo"/>
          <p:cNvGrpSpPr/>
          <p:nvPr/>
        </p:nvGrpSpPr>
        <p:grpSpPr>
          <a:xfrm>
            <a:off x="85725" y="1676400"/>
            <a:ext cx="6946976" cy="2839921"/>
            <a:chOff x="85725" y="1638300"/>
            <a:chExt cx="6946976" cy="2839921"/>
          </a:xfrm>
        </p:grpSpPr>
        <p:grpSp>
          <p:nvGrpSpPr>
            <p:cNvPr id="36" name="35 Grupo"/>
            <p:cNvGrpSpPr/>
            <p:nvPr/>
          </p:nvGrpSpPr>
          <p:grpSpPr>
            <a:xfrm>
              <a:off x="95250" y="1638300"/>
              <a:ext cx="6904454" cy="318016"/>
              <a:chOff x="95250" y="428625"/>
              <a:chExt cx="6904454" cy="318016"/>
            </a:xfrm>
          </p:grpSpPr>
          <p:sp>
            <p:nvSpPr>
              <p:cNvPr id="19" name="18 CuadroTexto"/>
              <p:cNvSpPr txBox="1"/>
              <p:nvPr/>
            </p:nvSpPr>
            <p:spPr>
              <a:xfrm>
                <a:off x="95250" y="428625"/>
                <a:ext cx="690445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NOMBRE: ___________________________________________________________________________________________________________</a:t>
                </a:r>
              </a:p>
            </p:txBody>
          </p:sp>
          <p:sp>
            <p:nvSpPr>
              <p:cNvPr id="21" name="20 CuadroTexto"/>
              <p:cNvSpPr txBox="1"/>
              <p:nvPr/>
            </p:nvSpPr>
            <p:spPr>
              <a:xfrm>
                <a:off x="1228725" y="552450"/>
                <a:ext cx="808235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APELLIDO PATERNO</a:t>
                </a:r>
                <a:endParaRPr lang="es-ES" sz="600" dirty="0"/>
              </a:p>
            </p:txBody>
          </p:sp>
          <p:sp>
            <p:nvSpPr>
              <p:cNvPr id="25" name="24 CuadroTexto"/>
              <p:cNvSpPr txBox="1"/>
              <p:nvPr/>
            </p:nvSpPr>
            <p:spPr>
              <a:xfrm>
                <a:off x="3012058" y="561975"/>
                <a:ext cx="833883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APELLIDO MATERNO</a:t>
                </a:r>
                <a:endParaRPr lang="es-ES" sz="600" dirty="0"/>
              </a:p>
            </p:txBody>
          </p:sp>
          <p:sp>
            <p:nvSpPr>
              <p:cNvPr id="26" name="25 CuadroTexto"/>
              <p:cNvSpPr txBox="1"/>
              <p:nvPr/>
            </p:nvSpPr>
            <p:spPr>
              <a:xfrm>
                <a:off x="5210175" y="552450"/>
                <a:ext cx="55496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NOMBRE(S)</a:t>
                </a:r>
                <a:endParaRPr lang="es-ES" sz="600" dirty="0"/>
              </a:p>
            </p:txBody>
          </p:sp>
        </p:grpSp>
        <p:grpSp>
          <p:nvGrpSpPr>
            <p:cNvPr id="117" name="116 Grupo"/>
            <p:cNvGrpSpPr/>
            <p:nvPr/>
          </p:nvGrpSpPr>
          <p:grpSpPr>
            <a:xfrm>
              <a:off x="85725" y="3152313"/>
              <a:ext cx="6877204" cy="310351"/>
              <a:chOff x="85725" y="3286125"/>
              <a:chExt cx="6877204" cy="310351"/>
            </a:xfrm>
          </p:grpSpPr>
          <p:sp>
            <p:nvSpPr>
              <p:cNvPr id="27" name="26 CuadroTexto"/>
              <p:cNvSpPr txBox="1"/>
              <p:nvPr/>
            </p:nvSpPr>
            <p:spPr>
              <a:xfrm>
                <a:off x="85725" y="3286125"/>
                <a:ext cx="687720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DOMICILIO: _________________________________________________________________________________________________________</a:t>
                </a:r>
                <a:endParaRPr lang="es-ES" sz="900" dirty="0"/>
              </a:p>
            </p:txBody>
          </p:sp>
          <p:sp>
            <p:nvSpPr>
              <p:cNvPr id="39" name="38 CuadroTexto"/>
              <p:cNvSpPr txBox="1"/>
              <p:nvPr/>
            </p:nvSpPr>
            <p:spPr>
              <a:xfrm>
                <a:off x="1097972" y="3411810"/>
                <a:ext cx="471315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CALLE                                                                                                        NÚMERO                                                                                                               COLONIA</a:t>
                </a:r>
                <a:endParaRPr lang="es-ES" sz="600" dirty="0"/>
              </a:p>
            </p:txBody>
          </p:sp>
        </p:grpSp>
        <p:sp>
          <p:nvSpPr>
            <p:cNvPr id="31" name="30 CuadroTexto"/>
            <p:cNvSpPr txBox="1"/>
            <p:nvPr/>
          </p:nvSpPr>
          <p:spPr>
            <a:xfrm>
              <a:off x="95250" y="3970390"/>
              <a:ext cx="3483646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900" dirty="0" smtClean="0"/>
                <a:t>ESTADO CIVIL: _____________________    NÚMERO DE HIJOS: ______</a:t>
              </a:r>
            </a:p>
            <a:p>
              <a:endParaRPr lang="es-MX" sz="900" dirty="0" smtClean="0"/>
            </a:p>
            <a:p>
              <a:r>
                <a:rPr lang="es-MX" sz="900" dirty="0" smtClean="0"/>
                <a:t>ESTÁ EMBARAZADA?    ______________</a:t>
              </a:r>
              <a:endParaRPr lang="es-ES" sz="900" dirty="0"/>
            </a:p>
          </p:txBody>
        </p:sp>
        <p:grpSp>
          <p:nvGrpSpPr>
            <p:cNvPr id="101" name="100 Grupo"/>
            <p:cNvGrpSpPr/>
            <p:nvPr/>
          </p:nvGrpSpPr>
          <p:grpSpPr>
            <a:xfrm>
              <a:off x="3819525" y="3888410"/>
              <a:ext cx="2836135" cy="509588"/>
              <a:chOff x="3752850" y="4667250"/>
              <a:chExt cx="2836135" cy="509588"/>
            </a:xfrm>
          </p:grpSpPr>
          <p:sp>
            <p:nvSpPr>
              <p:cNvPr id="74" name="73 CuadroTexto"/>
              <p:cNvSpPr txBox="1"/>
              <p:nvPr/>
            </p:nvSpPr>
            <p:spPr>
              <a:xfrm>
                <a:off x="3752850" y="4686300"/>
                <a:ext cx="84029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CUENTA CON:</a:t>
                </a:r>
                <a:endParaRPr lang="es-ES" sz="900" dirty="0"/>
              </a:p>
            </p:txBody>
          </p:sp>
          <p:sp>
            <p:nvSpPr>
              <p:cNvPr id="75" name="74 CuadroTexto"/>
              <p:cNvSpPr txBox="1"/>
              <p:nvPr/>
            </p:nvSpPr>
            <p:spPr>
              <a:xfrm>
                <a:off x="4772035" y="4667250"/>
                <a:ext cx="841897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IMSS</a:t>
                </a:r>
              </a:p>
              <a:p>
                <a:r>
                  <a:rPr lang="es-MX" sz="900" dirty="0" smtClean="0"/>
                  <a:t>ISSSTE</a:t>
                </a:r>
              </a:p>
              <a:p>
                <a:r>
                  <a:rPr lang="es-MX" sz="900" dirty="0" smtClean="0"/>
                  <a:t>SEG.POPULAR</a:t>
                </a:r>
              </a:p>
            </p:txBody>
          </p:sp>
          <p:sp>
            <p:nvSpPr>
              <p:cNvPr id="77" name="76 CuadroTexto"/>
              <p:cNvSpPr txBox="1"/>
              <p:nvPr/>
            </p:nvSpPr>
            <p:spPr>
              <a:xfrm>
                <a:off x="5876931" y="4669007"/>
                <a:ext cx="712054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ISSTELEON</a:t>
                </a:r>
              </a:p>
              <a:p>
                <a:r>
                  <a:rPr lang="es-MX" sz="900" dirty="0" smtClean="0"/>
                  <a:t>SEDENA</a:t>
                </a:r>
              </a:p>
              <a:p>
                <a:r>
                  <a:rPr lang="es-MX" sz="900" dirty="0" smtClean="0"/>
                  <a:t>OTRO</a:t>
                </a:r>
              </a:p>
            </p:txBody>
          </p:sp>
          <p:grpSp>
            <p:nvGrpSpPr>
              <p:cNvPr id="85" name="84 Grupo"/>
              <p:cNvGrpSpPr/>
              <p:nvPr/>
            </p:nvGrpSpPr>
            <p:grpSpPr>
              <a:xfrm>
                <a:off x="4691063" y="4748213"/>
                <a:ext cx="142875" cy="352425"/>
                <a:chOff x="4691063" y="4748213"/>
                <a:chExt cx="142875" cy="352425"/>
              </a:xfrm>
            </p:grpSpPr>
            <p:sp>
              <p:nvSpPr>
                <p:cNvPr id="80" name="79 Rectángulo"/>
                <p:cNvSpPr/>
                <p:nvPr/>
              </p:nvSpPr>
              <p:spPr>
                <a:xfrm>
                  <a:off x="4691063" y="4748213"/>
                  <a:ext cx="133350" cy="71437"/>
                </a:xfrm>
                <a:prstGeom prst="rect">
                  <a:avLst/>
                </a:prstGeom>
                <a:ln w="952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81" name="80 Rectángulo"/>
                <p:cNvSpPr/>
                <p:nvPr/>
              </p:nvSpPr>
              <p:spPr>
                <a:xfrm>
                  <a:off x="4695826" y="4895850"/>
                  <a:ext cx="133350" cy="71437"/>
                </a:xfrm>
                <a:prstGeom prst="rect">
                  <a:avLst/>
                </a:prstGeom>
                <a:ln w="952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82" name="81 Rectángulo"/>
                <p:cNvSpPr/>
                <p:nvPr/>
              </p:nvSpPr>
              <p:spPr>
                <a:xfrm>
                  <a:off x="4700588" y="5029201"/>
                  <a:ext cx="133350" cy="71437"/>
                </a:xfrm>
                <a:prstGeom prst="rect">
                  <a:avLst/>
                </a:prstGeom>
                <a:ln w="952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  <p:grpSp>
            <p:nvGrpSpPr>
              <p:cNvPr id="89" name="88 Grupo"/>
              <p:cNvGrpSpPr/>
              <p:nvPr/>
            </p:nvGrpSpPr>
            <p:grpSpPr>
              <a:xfrm>
                <a:off x="5796063" y="4748197"/>
                <a:ext cx="142875" cy="352425"/>
                <a:chOff x="4691063" y="4748213"/>
                <a:chExt cx="142875" cy="352425"/>
              </a:xfrm>
            </p:grpSpPr>
            <p:sp>
              <p:nvSpPr>
                <p:cNvPr id="97" name="96 Rectángulo"/>
                <p:cNvSpPr/>
                <p:nvPr/>
              </p:nvSpPr>
              <p:spPr>
                <a:xfrm>
                  <a:off x="4691063" y="4748213"/>
                  <a:ext cx="133350" cy="71437"/>
                </a:xfrm>
                <a:prstGeom prst="rect">
                  <a:avLst/>
                </a:prstGeom>
                <a:ln w="952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99" name="98 Rectángulo"/>
                <p:cNvSpPr/>
                <p:nvPr/>
              </p:nvSpPr>
              <p:spPr>
                <a:xfrm>
                  <a:off x="4695826" y="4895850"/>
                  <a:ext cx="133350" cy="71437"/>
                </a:xfrm>
                <a:prstGeom prst="rect">
                  <a:avLst/>
                </a:prstGeom>
                <a:ln w="952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00" name="99 Rectángulo"/>
                <p:cNvSpPr/>
                <p:nvPr/>
              </p:nvSpPr>
              <p:spPr>
                <a:xfrm>
                  <a:off x="4700588" y="5029201"/>
                  <a:ext cx="133350" cy="71437"/>
                </a:xfrm>
                <a:prstGeom prst="rect">
                  <a:avLst/>
                </a:prstGeom>
                <a:ln w="952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</p:grpSp>
        </p:grpSp>
        <p:sp>
          <p:nvSpPr>
            <p:cNvPr id="20" name="19 CuadroTexto"/>
            <p:cNvSpPr txBox="1"/>
            <p:nvPr/>
          </p:nvSpPr>
          <p:spPr>
            <a:xfrm>
              <a:off x="2003501" y="2419869"/>
              <a:ext cx="50292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/>
                <a:t>SEM ACTUAL:  __________     TOTAL SEM: ___________     MATRÍCULA: _______________________</a:t>
              </a:r>
              <a:endParaRPr lang="es-ES" sz="900" dirty="0"/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210355" y="2227266"/>
              <a:ext cx="5982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Profesional</a:t>
              </a:r>
            </a:p>
            <a:p>
              <a:r>
                <a:rPr lang="es-MX" sz="700" dirty="0" smtClean="0"/>
                <a:t>  Asociado</a:t>
              </a:r>
              <a:endParaRPr lang="es-ES" sz="700" dirty="0"/>
            </a:p>
          </p:txBody>
        </p:sp>
        <p:sp>
          <p:nvSpPr>
            <p:cNvPr id="113" name="112 Rectángulo"/>
            <p:cNvSpPr/>
            <p:nvPr/>
          </p:nvSpPr>
          <p:spPr>
            <a:xfrm>
              <a:off x="417067" y="2499405"/>
              <a:ext cx="163552" cy="17853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6" name="115 Rectángulo"/>
            <p:cNvSpPr/>
            <p:nvPr/>
          </p:nvSpPr>
          <p:spPr>
            <a:xfrm>
              <a:off x="975482" y="2499404"/>
              <a:ext cx="163552" cy="17853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grpSp>
          <p:nvGrpSpPr>
            <p:cNvPr id="108" name="107 Grupo"/>
            <p:cNvGrpSpPr/>
            <p:nvPr/>
          </p:nvGrpSpPr>
          <p:grpSpPr>
            <a:xfrm>
              <a:off x="95250" y="2008892"/>
              <a:ext cx="6924675" cy="311744"/>
              <a:chOff x="95249" y="2028825"/>
              <a:chExt cx="6924675" cy="311744"/>
            </a:xfrm>
          </p:grpSpPr>
          <p:sp>
            <p:nvSpPr>
              <p:cNvPr id="22" name="21 CuadroTexto"/>
              <p:cNvSpPr txBox="1"/>
              <p:nvPr/>
            </p:nvSpPr>
            <p:spPr>
              <a:xfrm>
                <a:off x="95249" y="2028825"/>
                <a:ext cx="6924675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900" dirty="0" smtClean="0"/>
                  <a:t>CARRERA:___________________________________________________________________________________________________________ </a:t>
                </a:r>
              </a:p>
            </p:txBody>
          </p:sp>
          <p:sp>
            <p:nvSpPr>
              <p:cNvPr id="92" name="91 CuadroTexto"/>
              <p:cNvSpPr txBox="1"/>
              <p:nvPr/>
            </p:nvSpPr>
            <p:spPr>
              <a:xfrm>
                <a:off x="5063779" y="2155903"/>
                <a:ext cx="846707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PROMEDIO GENERAL</a:t>
                </a:r>
                <a:endParaRPr lang="es-ES" sz="600" dirty="0"/>
              </a:p>
            </p:txBody>
          </p:sp>
        </p:grpSp>
        <p:grpSp>
          <p:nvGrpSpPr>
            <p:cNvPr id="138" name="137 Grupo"/>
            <p:cNvGrpSpPr/>
            <p:nvPr/>
          </p:nvGrpSpPr>
          <p:grpSpPr>
            <a:xfrm>
              <a:off x="124249" y="2768538"/>
              <a:ext cx="6821098" cy="318016"/>
              <a:chOff x="381000" y="0"/>
              <a:chExt cx="6821098" cy="318016"/>
            </a:xfrm>
          </p:grpSpPr>
          <p:sp>
            <p:nvSpPr>
              <p:cNvPr id="134" name="133 CuadroTexto"/>
              <p:cNvSpPr txBox="1"/>
              <p:nvPr/>
            </p:nvSpPr>
            <p:spPr>
              <a:xfrm>
                <a:off x="381000" y="0"/>
                <a:ext cx="68210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__________________________________________________________________________________________________________________</a:t>
                </a:r>
              </a:p>
            </p:txBody>
          </p:sp>
          <p:sp>
            <p:nvSpPr>
              <p:cNvPr id="135" name="134 CuadroTexto"/>
              <p:cNvSpPr txBox="1"/>
              <p:nvPr/>
            </p:nvSpPr>
            <p:spPr>
              <a:xfrm>
                <a:off x="826590" y="123825"/>
                <a:ext cx="69923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TELÉFONO CASA</a:t>
                </a:r>
                <a:endParaRPr lang="es-ES" sz="600" dirty="0"/>
              </a:p>
            </p:txBody>
          </p:sp>
          <p:sp>
            <p:nvSpPr>
              <p:cNvPr id="136" name="135 CuadroTexto"/>
              <p:cNvSpPr txBox="1"/>
              <p:nvPr/>
            </p:nvSpPr>
            <p:spPr>
              <a:xfrm>
                <a:off x="2404555" y="133350"/>
                <a:ext cx="104067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             TELÉFONO CELULAR</a:t>
                </a:r>
                <a:endParaRPr lang="es-ES" sz="600" dirty="0"/>
              </a:p>
            </p:txBody>
          </p:sp>
          <p:sp>
            <p:nvSpPr>
              <p:cNvPr id="137" name="136 CuadroTexto"/>
              <p:cNvSpPr txBox="1"/>
              <p:nvPr/>
            </p:nvSpPr>
            <p:spPr>
              <a:xfrm>
                <a:off x="5243169" y="123825"/>
                <a:ext cx="1082348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         CORREO ELECTRÓNICO</a:t>
                </a:r>
                <a:endParaRPr lang="es-ES" sz="600" dirty="0"/>
              </a:p>
            </p:txBody>
          </p:sp>
        </p:grpSp>
        <p:grpSp>
          <p:nvGrpSpPr>
            <p:cNvPr id="145" name="144 Grupo"/>
            <p:cNvGrpSpPr/>
            <p:nvPr/>
          </p:nvGrpSpPr>
          <p:grpSpPr>
            <a:xfrm>
              <a:off x="95250" y="3528667"/>
              <a:ext cx="6821098" cy="313603"/>
              <a:chOff x="95250" y="3655045"/>
              <a:chExt cx="6821098" cy="313603"/>
            </a:xfrm>
          </p:grpSpPr>
          <p:sp>
            <p:nvSpPr>
              <p:cNvPr id="29" name="28 CuadroTexto"/>
              <p:cNvSpPr txBox="1"/>
              <p:nvPr/>
            </p:nvSpPr>
            <p:spPr>
              <a:xfrm>
                <a:off x="95250" y="3655045"/>
                <a:ext cx="682109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900" dirty="0" smtClean="0"/>
                  <a:t>___________________________________________________________________________________________________________________</a:t>
                </a:r>
                <a:endParaRPr lang="es-ES" sz="900" dirty="0"/>
              </a:p>
            </p:txBody>
          </p:sp>
          <p:sp>
            <p:nvSpPr>
              <p:cNvPr id="144" name="143 CuadroTexto"/>
              <p:cNvSpPr txBox="1"/>
              <p:nvPr/>
            </p:nvSpPr>
            <p:spPr>
              <a:xfrm>
                <a:off x="959858" y="3783982"/>
                <a:ext cx="5150769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600" dirty="0" smtClean="0"/>
                  <a:t>   MUNICIPIO                                                                                            CÓDIGO POSTAL                                                                                             ENTIDAD FEDERATIVA</a:t>
                </a:r>
                <a:endParaRPr lang="es-ES" sz="600" dirty="0"/>
              </a:p>
            </p:txBody>
          </p:sp>
        </p:grpSp>
        <p:sp>
          <p:nvSpPr>
            <p:cNvPr id="155" name="154 CuadroTexto"/>
            <p:cNvSpPr txBox="1"/>
            <p:nvPr/>
          </p:nvSpPr>
          <p:spPr>
            <a:xfrm>
              <a:off x="756764" y="2290457"/>
              <a:ext cx="62869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Licenciatura</a:t>
              </a:r>
              <a:endParaRPr lang="es-ES" sz="700" dirty="0"/>
            </a:p>
          </p:txBody>
        </p:sp>
        <p:sp>
          <p:nvSpPr>
            <p:cNvPr id="156" name="155 CuadroTexto"/>
            <p:cNvSpPr txBox="1"/>
            <p:nvPr/>
          </p:nvSpPr>
          <p:spPr>
            <a:xfrm>
              <a:off x="1362648" y="2294175"/>
              <a:ext cx="548548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00" dirty="0" smtClean="0"/>
                <a:t>Ingeniería</a:t>
              </a:r>
              <a:endParaRPr lang="es-ES" sz="700" dirty="0"/>
            </a:p>
          </p:txBody>
        </p:sp>
        <p:sp>
          <p:nvSpPr>
            <p:cNvPr id="157" name="156 Rectángulo"/>
            <p:cNvSpPr/>
            <p:nvPr/>
          </p:nvSpPr>
          <p:spPr>
            <a:xfrm>
              <a:off x="1556552" y="2499388"/>
              <a:ext cx="163552" cy="178535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63" name="162 CuadroTexto"/>
          <p:cNvSpPr txBox="1"/>
          <p:nvPr/>
        </p:nvSpPr>
        <p:spPr>
          <a:xfrm>
            <a:off x="104775" y="4667250"/>
            <a:ext cx="16498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NÚM. FOLIO MANUTENCIÓN: </a:t>
            </a:r>
            <a:endParaRPr lang="es-ES" sz="900" dirty="0"/>
          </a:p>
        </p:txBody>
      </p:sp>
      <p:sp>
        <p:nvSpPr>
          <p:cNvPr id="164" name="163 CuadroTexto"/>
          <p:cNvSpPr txBox="1"/>
          <p:nvPr/>
        </p:nvSpPr>
        <p:spPr>
          <a:xfrm>
            <a:off x="3857625" y="4667250"/>
            <a:ext cx="147508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dirty="0" smtClean="0"/>
              <a:t>NÚM. FOLIO TRANSPORTE: </a:t>
            </a:r>
            <a:endParaRPr lang="es-ES" sz="900" dirty="0"/>
          </a:p>
        </p:txBody>
      </p:sp>
      <p:sp>
        <p:nvSpPr>
          <p:cNvPr id="166" name="165 Rectángulo"/>
          <p:cNvSpPr/>
          <p:nvPr/>
        </p:nvSpPr>
        <p:spPr>
          <a:xfrm>
            <a:off x="1619250" y="4619625"/>
            <a:ext cx="1371600" cy="2762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7" name="166 Rectángulo"/>
          <p:cNvSpPr/>
          <p:nvPr/>
        </p:nvSpPr>
        <p:spPr>
          <a:xfrm>
            <a:off x="5267325" y="4629150"/>
            <a:ext cx="1371600" cy="2762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9" name="108 Grupo"/>
          <p:cNvGrpSpPr/>
          <p:nvPr/>
        </p:nvGrpSpPr>
        <p:grpSpPr>
          <a:xfrm>
            <a:off x="3642731" y="208155"/>
            <a:ext cx="3100969" cy="1099648"/>
            <a:chOff x="3642731" y="208155"/>
            <a:chExt cx="3100969" cy="1099648"/>
          </a:xfrm>
        </p:grpSpPr>
        <p:grpSp>
          <p:nvGrpSpPr>
            <p:cNvPr id="111" name="171 Grupo"/>
            <p:cNvGrpSpPr/>
            <p:nvPr/>
          </p:nvGrpSpPr>
          <p:grpSpPr>
            <a:xfrm>
              <a:off x="3642731" y="208155"/>
              <a:ext cx="3024436" cy="507831"/>
              <a:chOff x="3642731" y="208155"/>
              <a:chExt cx="3024436" cy="507831"/>
            </a:xfrm>
          </p:grpSpPr>
          <p:sp>
            <p:nvSpPr>
              <p:cNvPr id="131" name="130 CuadroTexto"/>
              <p:cNvSpPr txBox="1"/>
              <p:nvPr/>
            </p:nvSpPr>
            <p:spPr>
              <a:xfrm>
                <a:off x="3642731" y="208155"/>
                <a:ext cx="1702421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900" dirty="0" smtClean="0"/>
                  <a:t>¿TIENE CUENTA BANCARIA DE</a:t>
                </a:r>
              </a:p>
              <a:p>
                <a:r>
                  <a:rPr lang="es-ES" sz="900" dirty="0" smtClean="0"/>
                  <a:t>SANTANDER DEL CICLO ESCOLAR</a:t>
                </a:r>
              </a:p>
              <a:p>
                <a:r>
                  <a:rPr lang="es-MX" sz="900" dirty="0" smtClean="0"/>
                  <a:t>2015-2016?</a:t>
                </a:r>
                <a:endParaRPr lang="es-ES" sz="900" dirty="0" smtClean="0"/>
              </a:p>
            </p:txBody>
          </p:sp>
          <p:grpSp>
            <p:nvGrpSpPr>
              <p:cNvPr id="132" name="168 Grupo"/>
              <p:cNvGrpSpPr/>
              <p:nvPr/>
            </p:nvGrpSpPr>
            <p:grpSpPr>
              <a:xfrm>
                <a:off x="6349451" y="296173"/>
                <a:ext cx="317716" cy="215444"/>
                <a:chOff x="6349451" y="296173"/>
                <a:chExt cx="317716" cy="215444"/>
              </a:xfrm>
            </p:grpSpPr>
            <p:sp>
              <p:nvSpPr>
                <p:cNvPr id="143" name="142 Rectángulo"/>
                <p:cNvSpPr/>
                <p:nvPr/>
              </p:nvSpPr>
              <p:spPr>
                <a:xfrm>
                  <a:off x="6387394" y="298628"/>
                  <a:ext cx="224958" cy="200515"/>
                </a:xfrm>
                <a:prstGeom prst="rect">
                  <a:avLst/>
                </a:prstGeom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46" name="145 CuadroTexto"/>
                <p:cNvSpPr txBox="1"/>
                <p:nvPr/>
              </p:nvSpPr>
              <p:spPr>
                <a:xfrm>
                  <a:off x="6349451" y="296173"/>
                  <a:ext cx="31771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800" dirty="0" smtClean="0"/>
                    <a:t>NO</a:t>
                  </a:r>
                  <a:endParaRPr lang="es-ES" sz="800" dirty="0"/>
                </a:p>
              </p:txBody>
            </p:sp>
          </p:grpSp>
          <p:grpSp>
            <p:nvGrpSpPr>
              <p:cNvPr id="133" name="167 Grupo"/>
              <p:cNvGrpSpPr/>
              <p:nvPr/>
            </p:nvGrpSpPr>
            <p:grpSpPr>
              <a:xfrm>
                <a:off x="5625522" y="296174"/>
                <a:ext cx="285656" cy="215444"/>
                <a:chOff x="5625522" y="296174"/>
                <a:chExt cx="285656" cy="215444"/>
              </a:xfrm>
            </p:grpSpPr>
            <p:sp>
              <p:nvSpPr>
                <p:cNvPr id="140" name="139 Rectángulo"/>
                <p:cNvSpPr/>
                <p:nvPr/>
              </p:nvSpPr>
              <p:spPr>
                <a:xfrm>
                  <a:off x="5663465" y="298629"/>
                  <a:ext cx="224958" cy="200515"/>
                </a:xfrm>
                <a:prstGeom prst="rect">
                  <a:avLst/>
                </a:prstGeom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sp>
              <p:nvSpPr>
                <p:cNvPr id="141" name="140 CuadroTexto"/>
                <p:cNvSpPr txBox="1"/>
                <p:nvPr/>
              </p:nvSpPr>
              <p:spPr>
                <a:xfrm>
                  <a:off x="5625522" y="296174"/>
                  <a:ext cx="28565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MX" sz="500" dirty="0" smtClean="0"/>
                    <a:t>  </a:t>
                  </a:r>
                  <a:r>
                    <a:rPr lang="es-MX" sz="800" dirty="0" smtClean="0"/>
                    <a:t>SI</a:t>
                  </a:r>
                  <a:endParaRPr lang="es-ES" sz="800" dirty="0"/>
                </a:p>
              </p:txBody>
            </p:sp>
          </p:grpSp>
        </p:grpSp>
        <p:sp>
          <p:nvSpPr>
            <p:cNvPr id="114" name="113 CuadroTexto"/>
            <p:cNvSpPr txBox="1"/>
            <p:nvPr/>
          </p:nvSpPr>
          <p:spPr>
            <a:xfrm>
              <a:off x="3655975" y="661472"/>
              <a:ext cx="30877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900" dirty="0" smtClean="0"/>
                <a:t>¿Pertenece al Programa de PROSPERA?</a:t>
              </a:r>
            </a:p>
            <a:p>
              <a:endParaRPr lang="es-MX" sz="900" dirty="0" smtClean="0"/>
            </a:p>
            <a:p>
              <a:endParaRPr lang="es-MX" sz="900" dirty="0" smtClean="0"/>
            </a:p>
            <a:p>
              <a:r>
                <a:rPr lang="es-MX" sz="900" dirty="0" smtClean="0"/>
                <a:t>Número Folio PROSPERA:    ____________________________</a:t>
              </a:r>
            </a:p>
          </p:txBody>
        </p:sp>
        <p:grpSp>
          <p:nvGrpSpPr>
            <p:cNvPr id="121" name="170 Grupo"/>
            <p:cNvGrpSpPr/>
            <p:nvPr/>
          </p:nvGrpSpPr>
          <p:grpSpPr>
            <a:xfrm>
              <a:off x="6348409" y="742035"/>
              <a:ext cx="317716" cy="215444"/>
              <a:chOff x="6348409" y="742035"/>
              <a:chExt cx="317716" cy="215444"/>
            </a:xfrm>
          </p:grpSpPr>
          <p:sp>
            <p:nvSpPr>
              <p:cNvPr id="128" name="127 Rectángulo"/>
              <p:cNvSpPr/>
              <p:nvPr/>
            </p:nvSpPr>
            <p:spPr>
              <a:xfrm>
                <a:off x="6386351" y="749275"/>
                <a:ext cx="224958" cy="200515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9" name="128 CuadroTexto"/>
              <p:cNvSpPr txBox="1"/>
              <p:nvPr/>
            </p:nvSpPr>
            <p:spPr>
              <a:xfrm>
                <a:off x="6348409" y="742035"/>
                <a:ext cx="3177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800" dirty="0" smtClean="0"/>
                  <a:t>NO</a:t>
                </a:r>
                <a:endParaRPr lang="es-ES" sz="800" dirty="0"/>
              </a:p>
            </p:txBody>
          </p:sp>
        </p:grpSp>
        <p:grpSp>
          <p:nvGrpSpPr>
            <p:cNvPr id="125" name="169 Grupo"/>
            <p:cNvGrpSpPr/>
            <p:nvPr/>
          </p:nvGrpSpPr>
          <p:grpSpPr>
            <a:xfrm>
              <a:off x="5629241" y="742030"/>
              <a:ext cx="285656" cy="215444"/>
              <a:chOff x="5629241" y="742030"/>
              <a:chExt cx="285656" cy="215444"/>
            </a:xfrm>
          </p:grpSpPr>
          <p:sp>
            <p:nvSpPr>
              <p:cNvPr id="126" name="125 Rectángulo"/>
              <p:cNvSpPr/>
              <p:nvPr/>
            </p:nvSpPr>
            <p:spPr>
              <a:xfrm>
                <a:off x="5662423" y="749266"/>
                <a:ext cx="224958" cy="200515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7" name="126 CuadroTexto"/>
              <p:cNvSpPr txBox="1"/>
              <p:nvPr/>
            </p:nvSpPr>
            <p:spPr>
              <a:xfrm>
                <a:off x="5629241" y="742030"/>
                <a:ext cx="28565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500" dirty="0" smtClean="0"/>
                  <a:t>  </a:t>
                </a:r>
                <a:r>
                  <a:rPr lang="es-MX" sz="800" dirty="0" smtClean="0"/>
                  <a:t>SI</a:t>
                </a:r>
                <a:endParaRPr lang="es-ES" sz="800" dirty="0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252</Words>
  <Application>Microsoft Office PowerPoint</Application>
  <PresentationFormat>Presentación en pantalla (4:3)</PresentationFormat>
  <Paragraphs>70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Veronica Yaneth Rodriguez Vallejo (DEBEC)</dc:creator>
  <cp:lastModifiedBy>FACPYAP</cp:lastModifiedBy>
  <cp:revision>119</cp:revision>
  <cp:lastPrinted>2016-09-26T14:32:51Z</cp:lastPrinted>
  <dcterms:created xsi:type="dcterms:W3CDTF">2013-09-05T17:02:50Z</dcterms:created>
  <dcterms:modified xsi:type="dcterms:W3CDTF">2016-10-14T19:18:23Z</dcterms:modified>
</cp:coreProperties>
</file>